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4"/>
  </p:notesMasterIdLst>
  <p:sldIdLst>
    <p:sldId id="256" r:id="rId2"/>
    <p:sldId id="257" r:id="rId3"/>
    <p:sldId id="258" r:id="rId4"/>
    <p:sldId id="259" r:id="rId5"/>
    <p:sldId id="260" r:id="rId6"/>
    <p:sldId id="261" r:id="rId7"/>
    <p:sldId id="262" r:id="rId8"/>
    <p:sldId id="264" r:id="rId9"/>
    <p:sldId id="263" r:id="rId10"/>
    <p:sldId id="265" r:id="rId11"/>
    <p:sldId id="266" r:id="rId12"/>
    <p:sldId id="267"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059" autoAdjust="0"/>
    <p:restoredTop sz="89771" autoAdjust="0"/>
  </p:normalViewPr>
  <p:slideViewPr>
    <p:cSldViewPr snapToGrid="0">
      <p:cViewPr varScale="1">
        <p:scale>
          <a:sx n="68" d="100"/>
          <a:sy n="68" d="100"/>
        </p:scale>
        <p:origin x="612"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719575D-B80D-4DA2-B31B-88D528C12974}" type="datetimeFigureOut">
              <a:rPr lang="en-US" smtClean="0"/>
              <a:t>2/18/2020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DF0086B-E95F-4782-90B7-96CDE7B714A4}" type="slidenum">
              <a:rPr lang="en-US" smtClean="0"/>
              <a:t>‹#›</a:t>
            </a:fld>
            <a:endParaRPr lang="en-US"/>
          </a:p>
        </p:txBody>
      </p:sp>
    </p:spTree>
    <p:extLst>
      <p:ext uri="{BB962C8B-B14F-4D97-AF65-F5344CB8AC3E}">
        <p14:creationId xmlns:p14="http://schemas.microsoft.com/office/powerpoint/2010/main" val="30567968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Cybersecurity</a:t>
            </a:r>
            <a:r>
              <a:rPr lang="en-US" dirty="0" smtClean="0"/>
              <a:t> remains to be one of the challenges that many organizations are facing, especially with the improved technology. In the efforts to use better technology within the financial institutions, most cybercriminals are now targeting these financial institutions. They are convinced that there is a large array of data that they can obtain from these institutions if their security is compromised. In conjunction, the types of cloud computing used by these institutions are questionable (Schuler, 2019). </a:t>
            </a:r>
            <a:endParaRPr lang="en-US" dirty="0"/>
          </a:p>
        </p:txBody>
      </p:sp>
      <p:sp>
        <p:nvSpPr>
          <p:cNvPr id="4" name="Slide Number Placeholder 3"/>
          <p:cNvSpPr>
            <a:spLocks noGrp="1"/>
          </p:cNvSpPr>
          <p:nvPr>
            <p:ph type="sldNum" sz="quarter" idx="10"/>
          </p:nvPr>
        </p:nvSpPr>
        <p:spPr/>
        <p:txBody>
          <a:bodyPr/>
          <a:lstStyle/>
          <a:p>
            <a:fld id="{1DF0086B-E95F-4782-90B7-96CDE7B714A4}" type="slidenum">
              <a:rPr lang="en-US" smtClean="0"/>
              <a:t>2</a:t>
            </a:fld>
            <a:endParaRPr lang="en-US"/>
          </a:p>
        </p:txBody>
      </p:sp>
    </p:spTree>
    <p:extLst>
      <p:ext uri="{BB962C8B-B14F-4D97-AF65-F5344CB8AC3E}">
        <p14:creationId xmlns:p14="http://schemas.microsoft.com/office/powerpoint/2010/main" val="12329739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the past, capital One had adopted the use of cloud servers as a means of ensuring that their customer data was secure. However, during the hacking, the cloud services were unhelpful. Capital One had a misconfigured Capital One firewall, which the hacker used to reach the cloud servers of where information and customer data was being stored (</a:t>
            </a:r>
            <a:r>
              <a:rPr lang="en-US" dirty="0" err="1" smtClean="0"/>
              <a:t>Goodsitt</a:t>
            </a:r>
            <a:r>
              <a:rPr lang="en-US" dirty="0" smtClean="0"/>
              <a:t> et al., 2019). </a:t>
            </a:r>
            <a:endParaRPr lang="en-US" dirty="0"/>
          </a:p>
        </p:txBody>
      </p:sp>
      <p:sp>
        <p:nvSpPr>
          <p:cNvPr id="4" name="Slide Number Placeholder 3"/>
          <p:cNvSpPr>
            <a:spLocks noGrp="1"/>
          </p:cNvSpPr>
          <p:nvPr>
            <p:ph type="sldNum" sz="quarter" idx="10"/>
          </p:nvPr>
        </p:nvSpPr>
        <p:spPr/>
        <p:txBody>
          <a:bodyPr/>
          <a:lstStyle/>
          <a:p>
            <a:fld id="{1DF0086B-E95F-4782-90B7-96CDE7B714A4}" type="slidenum">
              <a:rPr lang="en-US" smtClean="0"/>
              <a:t>3</a:t>
            </a:fld>
            <a:endParaRPr lang="en-US"/>
          </a:p>
        </p:txBody>
      </p:sp>
    </p:spTree>
    <p:extLst>
      <p:ext uri="{BB962C8B-B14F-4D97-AF65-F5344CB8AC3E}">
        <p14:creationId xmlns:p14="http://schemas.microsoft.com/office/powerpoint/2010/main" val="22614816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According to Capital One, the hacker was able to access roughly 100 million credit card applications. Additionally, the federal prosecutor also said that the entire breach included approximately 140,000 social security numbers and 80,000 bank account numbers, which were precisely culled from the millions of credit card applications (</a:t>
            </a:r>
            <a:r>
              <a:rPr lang="en-US" dirty="0" err="1" smtClean="0"/>
              <a:t>Goodsitt</a:t>
            </a:r>
            <a:r>
              <a:rPr lang="en-US" dirty="0" smtClean="0"/>
              <a:t> et al., 2019). </a:t>
            </a:r>
            <a:endParaRPr lang="en-US" dirty="0"/>
          </a:p>
        </p:txBody>
      </p:sp>
      <p:sp>
        <p:nvSpPr>
          <p:cNvPr id="4" name="Slide Number Placeholder 3"/>
          <p:cNvSpPr>
            <a:spLocks noGrp="1"/>
          </p:cNvSpPr>
          <p:nvPr>
            <p:ph type="sldNum" sz="quarter" idx="10"/>
          </p:nvPr>
        </p:nvSpPr>
        <p:spPr/>
        <p:txBody>
          <a:bodyPr/>
          <a:lstStyle/>
          <a:p>
            <a:fld id="{1DF0086B-E95F-4782-90B7-96CDE7B714A4}" type="slidenum">
              <a:rPr lang="en-US" smtClean="0"/>
              <a:t>4</a:t>
            </a:fld>
            <a:endParaRPr lang="en-US"/>
          </a:p>
        </p:txBody>
      </p:sp>
    </p:spTree>
    <p:extLst>
      <p:ext uri="{BB962C8B-B14F-4D97-AF65-F5344CB8AC3E}">
        <p14:creationId xmlns:p14="http://schemas.microsoft.com/office/powerpoint/2010/main" val="6711212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From the compromised data, the hacker was able to access several forms of personal data belonging to the customers. From the credit card applications, names, addresses, date of birth, and bank account numbers were obtained by the hacker. Additionally, credit scores and transaction data was easily accessed by the hacker (Lu, 2019). </a:t>
            </a:r>
            <a:endParaRPr lang="en-US" dirty="0"/>
          </a:p>
        </p:txBody>
      </p:sp>
      <p:sp>
        <p:nvSpPr>
          <p:cNvPr id="4" name="Slide Number Placeholder 3"/>
          <p:cNvSpPr>
            <a:spLocks noGrp="1"/>
          </p:cNvSpPr>
          <p:nvPr>
            <p:ph type="sldNum" sz="quarter" idx="10"/>
          </p:nvPr>
        </p:nvSpPr>
        <p:spPr/>
        <p:txBody>
          <a:bodyPr/>
          <a:lstStyle/>
          <a:p>
            <a:fld id="{1DF0086B-E95F-4782-90B7-96CDE7B714A4}" type="slidenum">
              <a:rPr lang="en-US" smtClean="0"/>
              <a:t>5</a:t>
            </a:fld>
            <a:endParaRPr lang="en-US"/>
          </a:p>
        </p:txBody>
      </p:sp>
    </p:spTree>
    <p:extLst>
      <p:ext uri="{BB962C8B-B14F-4D97-AF65-F5344CB8AC3E}">
        <p14:creationId xmlns:p14="http://schemas.microsoft.com/office/powerpoint/2010/main" val="40159464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 hacker was able to access the personal information related to the credit applications that customers had made between 2005 and early 2019. This implied that the application that was made before 2005 was not affected by the breaching (Lu, 2019). </a:t>
            </a:r>
            <a:endParaRPr lang="en-US" dirty="0"/>
          </a:p>
        </p:txBody>
      </p:sp>
      <p:sp>
        <p:nvSpPr>
          <p:cNvPr id="4" name="Slide Number Placeholder 3"/>
          <p:cNvSpPr>
            <a:spLocks noGrp="1"/>
          </p:cNvSpPr>
          <p:nvPr>
            <p:ph type="sldNum" sz="quarter" idx="10"/>
          </p:nvPr>
        </p:nvSpPr>
        <p:spPr/>
        <p:txBody>
          <a:bodyPr/>
          <a:lstStyle/>
          <a:p>
            <a:fld id="{1DF0086B-E95F-4782-90B7-96CDE7B714A4}" type="slidenum">
              <a:rPr lang="en-US" smtClean="0"/>
              <a:t>6</a:t>
            </a:fld>
            <a:endParaRPr lang="en-US"/>
          </a:p>
        </p:txBody>
      </p:sp>
    </p:spTree>
    <p:extLst>
      <p:ext uri="{BB962C8B-B14F-4D97-AF65-F5344CB8AC3E}">
        <p14:creationId xmlns:p14="http://schemas.microsoft.com/office/powerpoint/2010/main" val="40145806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 company realized the hacking in July 2019. However, the period when the hacker started breaching capital, one data is not well known. Before the hack, capital one had set up an email address for tipsters to raise the alarm about potential holes in the company’s systems (</a:t>
            </a:r>
            <a:r>
              <a:rPr lang="en-US" dirty="0" err="1" smtClean="0"/>
              <a:t>Goodsitt</a:t>
            </a:r>
            <a:r>
              <a:rPr lang="en-US" dirty="0" smtClean="0"/>
              <a:t> et al., 2019). </a:t>
            </a:r>
            <a:endParaRPr lang="en-US" dirty="0"/>
          </a:p>
        </p:txBody>
      </p:sp>
      <p:sp>
        <p:nvSpPr>
          <p:cNvPr id="4" name="Slide Number Placeholder 3"/>
          <p:cNvSpPr>
            <a:spLocks noGrp="1"/>
          </p:cNvSpPr>
          <p:nvPr>
            <p:ph type="sldNum" sz="quarter" idx="10"/>
          </p:nvPr>
        </p:nvSpPr>
        <p:spPr/>
        <p:txBody>
          <a:bodyPr/>
          <a:lstStyle/>
          <a:p>
            <a:fld id="{1DF0086B-E95F-4782-90B7-96CDE7B714A4}" type="slidenum">
              <a:rPr lang="en-US" smtClean="0"/>
              <a:t>7</a:t>
            </a:fld>
            <a:endParaRPr lang="en-US"/>
          </a:p>
        </p:txBody>
      </p:sp>
    </p:spTree>
    <p:extLst>
      <p:ext uri="{BB962C8B-B14F-4D97-AF65-F5344CB8AC3E}">
        <p14:creationId xmlns:p14="http://schemas.microsoft.com/office/powerpoint/2010/main" val="2914733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Before the hack, Capital One had received an email suggesting leaked data had shown up on </a:t>
            </a:r>
            <a:r>
              <a:rPr lang="en-US" dirty="0" err="1" smtClean="0"/>
              <a:t>GitHub</a:t>
            </a:r>
            <a:r>
              <a:rPr lang="en-US" dirty="0" smtClean="0"/>
              <a:t>, a site for collaborating on software code (Lu, 2019). </a:t>
            </a:r>
            <a:endParaRPr lang="en-US" dirty="0"/>
          </a:p>
        </p:txBody>
      </p:sp>
      <p:sp>
        <p:nvSpPr>
          <p:cNvPr id="4" name="Slide Number Placeholder 3"/>
          <p:cNvSpPr>
            <a:spLocks noGrp="1"/>
          </p:cNvSpPr>
          <p:nvPr>
            <p:ph type="sldNum" sz="quarter" idx="10"/>
          </p:nvPr>
        </p:nvSpPr>
        <p:spPr/>
        <p:txBody>
          <a:bodyPr/>
          <a:lstStyle/>
          <a:p>
            <a:fld id="{1DF0086B-E95F-4782-90B7-96CDE7B714A4}" type="slidenum">
              <a:rPr lang="en-US" smtClean="0"/>
              <a:t>8</a:t>
            </a:fld>
            <a:endParaRPr lang="en-US"/>
          </a:p>
        </p:txBody>
      </p:sp>
    </p:spTree>
    <p:extLst>
      <p:ext uri="{BB962C8B-B14F-4D97-AF65-F5344CB8AC3E}">
        <p14:creationId xmlns:p14="http://schemas.microsoft.com/office/powerpoint/2010/main" val="37579247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According to the bank, they have taken and will proceed taking several actions in response to the breach. First, the bank reported that they had fixed the exploit that the hacker used to access the customer data. Additionally, they pointed out that the bank is working closely with federal law enforcement about the breach. Also, the bank said that it would reach to all customers who were affected and offer them free credit monitoring as well as protect their identity (Lu, 2019). </a:t>
            </a:r>
            <a:endParaRPr lang="en-US" dirty="0"/>
          </a:p>
        </p:txBody>
      </p:sp>
      <p:sp>
        <p:nvSpPr>
          <p:cNvPr id="4" name="Slide Number Placeholder 3"/>
          <p:cNvSpPr>
            <a:spLocks noGrp="1"/>
          </p:cNvSpPr>
          <p:nvPr>
            <p:ph type="sldNum" sz="quarter" idx="10"/>
          </p:nvPr>
        </p:nvSpPr>
        <p:spPr/>
        <p:txBody>
          <a:bodyPr/>
          <a:lstStyle/>
          <a:p>
            <a:fld id="{1DF0086B-E95F-4782-90B7-96CDE7B714A4}" type="slidenum">
              <a:rPr lang="en-US" smtClean="0"/>
              <a:t>9</a:t>
            </a:fld>
            <a:endParaRPr lang="en-US"/>
          </a:p>
        </p:txBody>
      </p:sp>
    </p:spTree>
    <p:extLst>
      <p:ext uri="{BB962C8B-B14F-4D97-AF65-F5344CB8AC3E}">
        <p14:creationId xmlns:p14="http://schemas.microsoft.com/office/powerpoint/2010/main" val="386282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There are various strategies that Capital One could have used to prevent the breach from occurring. First, the bank could have been updated on which users access what and why hence ensuring that no unauthorized person had access to the credit card applications. Also, the bank could provide that any permissions were delegated based on the roles and each role only having access to the resources they need only.  Additionally, capital one could have used the cloud virtually unlimited storage space to separate customer information.  That is, the WAF and customer information could not have been held in the same bucked (</a:t>
            </a:r>
            <a:r>
              <a:rPr lang="en-US" dirty="0" err="1" smtClean="0"/>
              <a:t>Goodsitt</a:t>
            </a:r>
            <a:r>
              <a:rPr lang="en-US" dirty="0" smtClean="0"/>
              <a:t> et al., 2019). </a:t>
            </a:r>
            <a:endParaRPr lang="en-US" dirty="0"/>
          </a:p>
        </p:txBody>
      </p:sp>
      <p:sp>
        <p:nvSpPr>
          <p:cNvPr id="4" name="Slide Number Placeholder 3"/>
          <p:cNvSpPr>
            <a:spLocks noGrp="1"/>
          </p:cNvSpPr>
          <p:nvPr>
            <p:ph type="sldNum" sz="quarter" idx="10"/>
          </p:nvPr>
        </p:nvSpPr>
        <p:spPr/>
        <p:txBody>
          <a:bodyPr/>
          <a:lstStyle/>
          <a:p>
            <a:fld id="{1DF0086B-E95F-4782-90B7-96CDE7B714A4}" type="slidenum">
              <a:rPr lang="en-US" smtClean="0"/>
              <a:t>10</a:t>
            </a:fld>
            <a:endParaRPr lang="en-US"/>
          </a:p>
        </p:txBody>
      </p:sp>
    </p:spTree>
    <p:extLst>
      <p:ext uri="{BB962C8B-B14F-4D97-AF65-F5344CB8AC3E}">
        <p14:creationId xmlns:p14="http://schemas.microsoft.com/office/powerpoint/2010/main" val="207912715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bank could have used the</a:t>
            </a:r>
            <a:r>
              <a:rPr lang="en-US" baseline="0" dirty="0" smtClean="0"/>
              <a:t> developed Cloud Custodian to gather alert about any suspicious activity made by WAF-Role. Additionally, using the WAF solution offered by Amazon, capital one could have been in the position to block suspicious requests before reaching the servers (</a:t>
            </a:r>
            <a:r>
              <a:rPr lang="en-US" dirty="0" smtClean="0"/>
              <a:t>Lu, 2019)</a:t>
            </a:r>
            <a:r>
              <a:rPr lang="en-US" baseline="0" dirty="0" smtClean="0"/>
              <a:t>. </a:t>
            </a:r>
            <a:endParaRPr lang="en-US" dirty="0"/>
          </a:p>
        </p:txBody>
      </p:sp>
      <p:sp>
        <p:nvSpPr>
          <p:cNvPr id="4" name="Slide Number Placeholder 3"/>
          <p:cNvSpPr>
            <a:spLocks noGrp="1"/>
          </p:cNvSpPr>
          <p:nvPr>
            <p:ph type="sldNum" sz="quarter" idx="10"/>
          </p:nvPr>
        </p:nvSpPr>
        <p:spPr/>
        <p:txBody>
          <a:bodyPr/>
          <a:lstStyle/>
          <a:p>
            <a:fld id="{1DF0086B-E95F-4782-90B7-96CDE7B714A4}" type="slidenum">
              <a:rPr lang="en-US" smtClean="0"/>
              <a:t>11</a:t>
            </a:fld>
            <a:endParaRPr lang="en-US"/>
          </a:p>
        </p:txBody>
      </p:sp>
    </p:spTree>
    <p:extLst>
      <p:ext uri="{BB962C8B-B14F-4D97-AF65-F5344CB8AC3E}">
        <p14:creationId xmlns:p14="http://schemas.microsoft.com/office/powerpoint/2010/main" val="370928017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DF0086B-E95F-4782-90B7-96CDE7B714A4}" type="slidenum">
              <a:rPr lang="en-US" smtClean="0"/>
              <a:t>12</a:t>
            </a:fld>
            <a:endParaRPr lang="en-US"/>
          </a:p>
        </p:txBody>
      </p:sp>
    </p:spTree>
    <p:extLst>
      <p:ext uri="{BB962C8B-B14F-4D97-AF65-F5344CB8AC3E}">
        <p14:creationId xmlns:p14="http://schemas.microsoft.com/office/powerpoint/2010/main" val="38658117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smtClean="0"/>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1D492254-44D9-4B07-8883-A1592B874186}" type="datetimeFigureOut">
              <a:rPr lang="en-US" smtClean="0"/>
              <a:t>2/18/2020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C45DDD-D532-47EF-9D72-912961EEF982}" type="slidenum">
              <a:rPr lang="en-US" smtClean="0"/>
              <a:t>‹#›</a:t>
            </a:fld>
            <a:endParaRPr lang="en-US"/>
          </a:p>
        </p:txBody>
      </p:sp>
    </p:spTree>
    <p:extLst>
      <p:ext uri="{BB962C8B-B14F-4D97-AF65-F5344CB8AC3E}">
        <p14:creationId xmlns:p14="http://schemas.microsoft.com/office/powerpoint/2010/main" val="31158592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p:txBody>
          <a:bodyPr/>
          <a:lstStyle/>
          <a:p>
            <a:fld id="{1D492254-44D9-4B07-8883-A1592B874186}" type="datetimeFigureOut">
              <a:rPr lang="en-US" smtClean="0"/>
              <a:t>2/18/2020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C45DDD-D532-47EF-9D72-912961EEF982}" type="slidenum">
              <a:rPr lang="en-US" smtClean="0"/>
              <a:t>‹#›</a:t>
            </a:fld>
            <a:endParaRPr lang="en-US"/>
          </a:p>
        </p:txBody>
      </p:sp>
    </p:spTree>
    <p:extLst>
      <p:ext uri="{BB962C8B-B14F-4D97-AF65-F5344CB8AC3E}">
        <p14:creationId xmlns:p14="http://schemas.microsoft.com/office/powerpoint/2010/main" val="7014814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492254-44D9-4B07-8883-A1592B874186}" type="datetimeFigureOut">
              <a:rPr lang="en-US" smtClean="0"/>
              <a:t>2/18/2020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C45DDD-D532-47EF-9D72-912961EEF982}" type="slidenum">
              <a:rPr lang="en-US" smtClean="0"/>
              <a:t>‹#›</a:t>
            </a:fld>
            <a:endParaRPr lang="en-US"/>
          </a:p>
        </p:txBody>
      </p:sp>
    </p:spTree>
    <p:extLst>
      <p:ext uri="{BB962C8B-B14F-4D97-AF65-F5344CB8AC3E}">
        <p14:creationId xmlns:p14="http://schemas.microsoft.com/office/powerpoint/2010/main" val="40155541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1D492254-44D9-4B07-8883-A1592B874186}" type="datetimeFigureOut">
              <a:rPr lang="en-US" smtClean="0"/>
              <a:t>2/18/2020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EC45DDD-D532-47EF-9D72-912961EEF982}" type="slidenum">
              <a:rPr lang="en-US" smtClean="0"/>
              <a:t>‹#›</a:t>
            </a:fld>
            <a:endParaRPr lang="en-US"/>
          </a:p>
        </p:txBody>
      </p:sp>
    </p:spTree>
    <p:extLst>
      <p:ext uri="{BB962C8B-B14F-4D97-AF65-F5344CB8AC3E}">
        <p14:creationId xmlns:p14="http://schemas.microsoft.com/office/powerpoint/2010/main" val="27584384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1D492254-44D9-4B07-8883-A1592B874186}" type="datetimeFigureOut">
              <a:rPr lang="en-US" smtClean="0"/>
              <a:t>2/18/2020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EC45DDD-D532-47EF-9D72-912961EEF982}" type="slidenum">
              <a:rPr lang="en-US" smtClean="0"/>
              <a:t>‹#›</a:t>
            </a:fld>
            <a:endParaRPr lang="en-US"/>
          </a:p>
        </p:txBody>
      </p:sp>
    </p:spTree>
    <p:extLst>
      <p:ext uri="{BB962C8B-B14F-4D97-AF65-F5344CB8AC3E}">
        <p14:creationId xmlns:p14="http://schemas.microsoft.com/office/powerpoint/2010/main" val="40652736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7" name="Date Placeholder 2"/>
          <p:cNvSpPr>
            <a:spLocks noGrp="1"/>
          </p:cNvSpPr>
          <p:nvPr>
            <p:ph type="dt" sz="half" idx="10"/>
          </p:nvPr>
        </p:nvSpPr>
        <p:spPr/>
        <p:txBody>
          <a:bodyPr/>
          <a:lstStyle/>
          <a:p>
            <a:fld id="{1D492254-44D9-4B07-8883-A1592B874186}" type="datetimeFigureOut">
              <a:rPr lang="en-US" smtClean="0"/>
              <a:t>2/18/2020</a:t>
            </a:fld>
            <a:endParaRPr lang="en-US"/>
          </a:p>
        </p:txBody>
      </p:sp>
      <p:sp>
        <p:nvSpPr>
          <p:cNvPr id="5" name="Footer Placeholder 3"/>
          <p:cNvSpPr>
            <a:spLocks noGrp="1"/>
          </p:cNvSpPr>
          <p:nvPr>
            <p:ph type="ftr" sz="quarter" idx="11"/>
          </p:nvPr>
        </p:nvSpPr>
        <p:spPr/>
        <p:txBody>
          <a:bodyPr/>
          <a:lstStyle/>
          <a:p>
            <a:endParaRPr lang="en-US"/>
          </a:p>
        </p:txBody>
      </p:sp>
      <p:sp>
        <p:nvSpPr>
          <p:cNvPr id="6" name="Slide Number Placeholder 4"/>
          <p:cNvSpPr>
            <a:spLocks noGrp="1"/>
          </p:cNvSpPr>
          <p:nvPr>
            <p:ph type="sldNum" sz="quarter" idx="12"/>
          </p:nvPr>
        </p:nvSpPr>
        <p:spPr/>
        <p:txBody>
          <a:bodyPr/>
          <a:lstStyle/>
          <a:p>
            <a:fld id="{3EC45DDD-D532-47EF-9D72-912961EEF982}" type="slidenum">
              <a:rPr lang="en-US" smtClean="0"/>
              <a:t>‹#›</a:t>
            </a:fld>
            <a:endParaRPr lang="en-US"/>
          </a:p>
        </p:txBody>
      </p:sp>
    </p:spTree>
    <p:extLst>
      <p:ext uri="{BB962C8B-B14F-4D97-AF65-F5344CB8AC3E}">
        <p14:creationId xmlns:p14="http://schemas.microsoft.com/office/powerpoint/2010/main" val="7657067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1D492254-44D9-4B07-8883-A1592B874186}" type="datetimeFigureOut">
              <a:rPr lang="en-US" smtClean="0"/>
              <a:t>2/18/2020</a:t>
            </a:fld>
            <a:endParaRPr lang="en-US"/>
          </a:p>
        </p:txBody>
      </p:sp>
      <p:sp>
        <p:nvSpPr>
          <p:cNvPr id="5" name="Footer Placeholder 2"/>
          <p:cNvSpPr>
            <a:spLocks noGrp="1"/>
          </p:cNvSpPr>
          <p:nvPr>
            <p:ph type="ftr" sz="quarter" idx="11"/>
          </p:nvPr>
        </p:nvSpPr>
        <p:spPr/>
        <p:txBody>
          <a:bodyPr/>
          <a:lstStyle/>
          <a:p>
            <a:endParaRPr lang="en-US"/>
          </a:p>
        </p:txBody>
      </p:sp>
      <p:sp>
        <p:nvSpPr>
          <p:cNvPr id="6" name="Slide Number Placeholder 3"/>
          <p:cNvSpPr>
            <a:spLocks noGrp="1"/>
          </p:cNvSpPr>
          <p:nvPr>
            <p:ph type="sldNum" sz="quarter" idx="12"/>
          </p:nvPr>
        </p:nvSpPr>
        <p:spPr/>
        <p:txBody>
          <a:bodyPr/>
          <a:lstStyle/>
          <a:p>
            <a:fld id="{3EC45DDD-D532-47EF-9D72-912961EEF982}" type="slidenum">
              <a:rPr lang="en-US" smtClean="0"/>
              <a:t>‹#›</a:t>
            </a:fld>
            <a:endParaRPr lang="en-US"/>
          </a:p>
        </p:txBody>
      </p:sp>
    </p:spTree>
    <p:extLst>
      <p:ext uri="{BB962C8B-B14F-4D97-AF65-F5344CB8AC3E}">
        <p14:creationId xmlns:p14="http://schemas.microsoft.com/office/powerpoint/2010/main" val="19768447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Date Placeholder 4"/>
          <p:cNvSpPr>
            <a:spLocks noGrp="1"/>
          </p:cNvSpPr>
          <p:nvPr>
            <p:ph type="dt" sz="half" idx="10"/>
          </p:nvPr>
        </p:nvSpPr>
        <p:spPr/>
        <p:txBody>
          <a:bodyPr/>
          <a:lstStyle/>
          <a:p>
            <a:fld id="{1D492254-44D9-4B07-8883-A1592B874186}" type="datetimeFigureOut">
              <a:rPr lang="en-US" smtClean="0"/>
              <a:t>2/18/2020</a:t>
            </a:fld>
            <a:endParaRPr lang="en-US"/>
          </a:p>
        </p:txBody>
      </p:sp>
      <p:sp>
        <p:nvSpPr>
          <p:cNvPr id="5" name="Footer Placeholder 5"/>
          <p:cNvSpPr>
            <a:spLocks noGrp="1"/>
          </p:cNvSpPr>
          <p:nvPr>
            <p:ph type="ftr" sz="quarter" idx="11"/>
          </p:nvPr>
        </p:nvSpPr>
        <p:spPr/>
        <p:txBody>
          <a:bodyPr/>
          <a:lstStyle/>
          <a:p>
            <a:endParaRPr lang="en-US"/>
          </a:p>
        </p:txBody>
      </p:sp>
      <p:sp>
        <p:nvSpPr>
          <p:cNvPr id="6" name="Slide Number Placeholder 6"/>
          <p:cNvSpPr>
            <a:spLocks noGrp="1"/>
          </p:cNvSpPr>
          <p:nvPr>
            <p:ph type="sldNum" sz="quarter" idx="12"/>
          </p:nvPr>
        </p:nvSpPr>
        <p:spPr/>
        <p:txBody>
          <a:bodyPr/>
          <a:lstStyle/>
          <a:p>
            <a:fld id="{3EC45DDD-D532-47EF-9D72-912961EEF982}" type="slidenum">
              <a:rPr lang="en-US" smtClean="0"/>
              <a:t>‹#›</a:t>
            </a:fld>
            <a:endParaRPr lang="en-US"/>
          </a:p>
        </p:txBody>
      </p:sp>
    </p:spTree>
    <p:extLst>
      <p:ext uri="{BB962C8B-B14F-4D97-AF65-F5344CB8AC3E}">
        <p14:creationId xmlns:p14="http://schemas.microsoft.com/office/powerpoint/2010/main" val="27500825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492254-44D9-4B07-8883-A1592B874186}" type="datetimeFigureOut">
              <a:rPr lang="en-US" smtClean="0"/>
              <a:t>2/18/2020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EC45DDD-D532-47EF-9D72-912961EEF982}" type="slidenum">
              <a:rPr lang="en-US" smtClean="0"/>
              <a:t>‹#›</a:t>
            </a:fld>
            <a:endParaRPr lang="en-US"/>
          </a:p>
        </p:txBody>
      </p:sp>
    </p:spTree>
    <p:extLst>
      <p:ext uri="{BB962C8B-B14F-4D97-AF65-F5344CB8AC3E}">
        <p14:creationId xmlns:p14="http://schemas.microsoft.com/office/powerpoint/2010/main" val="38003592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492254-44D9-4B07-8883-A1592B874186}" type="datetimeFigureOut">
              <a:rPr lang="en-US" smtClean="0"/>
              <a:t>2/18/2020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EC45DDD-D532-47EF-9D72-912961EEF982}" type="slidenum">
              <a:rPr lang="en-US" smtClean="0"/>
              <a:t>‹#›</a:t>
            </a:fld>
            <a:endParaRPr lang="en-US"/>
          </a:p>
        </p:txBody>
      </p:sp>
    </p:spTree>
    <p:extLst>
      <p:ext uri="{BB962C8B-B14F-4D97-AF65-F5344CB8AC3E}">
        <p14:creationId xmlns:p14="http://schemas.microsoft.com/office/powerpoint/2010/main" val="14877351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492254-44D9-4B07-8883-A1592B874186}" type="datetimeFigureOut">
              <a:rPr lang="en-US" smtClean="0"/>
              <a:t>2/18/2020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C45DDD-D532-47EF-9D72-912961EEF982}" type="slidenum">
              <a:rPr lang="en-US" smtClean="0"/>
              <a:t>‹#›</a:t>
            </a:fld>
            <a:endParaRPr lang="en-US"/>
          </a:p>
        </p:txBody>
      </p:sp>
    </p:spTree>
    <p:extLst>
      <p:ext uri="{BB962C8B-B14F-4D97-AF65-F5344CB8AC3E}">
        <p14:creationId xmlns:p14="http://schemas.microsoft.com/office/powerpoint/2010/main" val="412937296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smtClean="0"/>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smtClean="0"/>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492254-44D9-4B07-8883-A1592B874186}" type="datetimeFigureOut">
              <a:rPr lang="en-US" smtClean="0"/>
              <a:t>2/18/2020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C45DDD-D532-47EF-9D72-912961EEF982}" type="slidenum">
              <a:rPr lang="en-US" smtClean="0"/>
              <a:t>‹#›</a:t>
            </a:fld>
            <a:endParaRPr lang="en-US"/>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275580023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492254-44D9-4B07-8883-A1592B874186}" type="datetimeFigureOut">
              <a:rPr lang="en-US" smtClean="0"/>
              <a:t>2/18/2020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C45DDD-D532-47EF-9D72-912961EEF982}" type="slidenum">
              <a:rPr lang="en-US" smtClean="0"/>
              <a:t>‹#›</a:t>
            </a:fld>
            <a:endParaRPr lang="en-US"/>
          </a:p>
        </p:txBody>
      </p:sp>
    </p:spTree>
    <p:extLst>
      <p:ext uri="{BB962C8B-B14F-4D97-AF65-F5344CB8AC3E}">
        <p14:creationId xmlns:p14="http://schemas.microsoft.com/office/powerpoint/2010/main" val="120526499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1D492254-44D9-4B07-8883-A1592B874186}" type="datetimeFigureOut">
              <a:rPr lang="en-US" smtClean="0"/>
              <a:t>2/18/2020</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C45DDD-D532-47EF-9D72-912961EEF982}" type="slidenum">
              <a:rPr lang="en-US" smtClean="0"/>
              <a:t>‹#›</a:t>
            </a:fld>
            <a:endParaRPr lang="en-US"/>
          </a:p>
        </p:txBody>
      </p:sp>
    </p:spTree>
    <p:extLst>
      <p:ext uri="{BB962C8B-B14F-4D97-AF65-F5344CB8AC3E}">
        <p14:creationId xmlns:p14="http://schemas.microsoft.com/office/powerpoint/2010/main" val="71489349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1D492254-44D9-4B07-8883-A1592B874186}" type="datetimeFigureOut">
              <a:rPr lang="en-US" smtClean="0"/>
              <a:t>2/18/2020</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C45DDD-D532-47EF-9D72-912961EEF982}" type="slidenum">
              <a:rPr lang="en-US" smtClean="0"/>
              <a:t>‹#›</a:t>
            </a:fld>
            <a:endParaRPr lang="en-US"/>
          </a:p>
        </p:txBody>
      </p:sp>
    </p:spTree>
    <p:extLst>
      <p:ext uri="{BB962C8B-B14F-4D97-AF65-F5344CB8AC3E}">
        <p14:creationId xmlns:p14="http://schemas.microsoft.com/office/powerpoint/2010/main" val="190897209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D492254-44D9-4B07-8883-A1592B874186}" type="datetimeFigureOut">
              <a:rPr lang="en-US" smtClean="0"/>
              <a:t>2/18/2020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C45DDD-D532-47EF-9D72-912961EEF982}" type="slidenum">
              <a:rPr lang="en-US" smtClean="0"/>
              <a:t>‹#›</a:t>
            </a:fld>
            <a:endParaRPr lang="en-US"/>
          </a:p>
        </p:txBody>
      </p:sp>
    </p:spTree>
    <p:extLst>
      <p:ext uri="{BB962C8B-B14F-4D97-AF65-F5344CB8AC3E}">
        <p14:creationId xmlns:p14="http://schemas.microsoft.com/office/powerpoint/2010/main" val="415414995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D492254-44D9-4B07-8883-A1592B874186}" type="datetimeFigureOut">
              <a:rPr lang="en-US" smtClean="0"/>
              <a:t>2/18/2020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C45DDD-D532-47EF-9D72-912961EEF982}" type="slidenum">
              <a:rPr lang="en-US" smtClean="0"/>
              <a:t>‹#›</a:t>
            </a:fld>
            <a:endParaRPr lang="en-US"/>
          </a:p>
        </p:txBody>
      </p:sp>
    </p:spTree>
    <p:extLst>
      <p:ext uri="{BB962C8B-B14F-4D97-AF65-F5344CB8AC3E}">
        <p14:creationId xmlns:p14="http://schemas.microsoft.com/office/powerpoint/2010/main" val="34957670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1D492254-44D9-4B07-8883-A1592B874186}" type="datetimeFigureOut">
              <a:rPr lang="en-US" smtClean="0"/>
              <a:t>2/18/2020</a:t>
            </a:fld>
            <a:endParaRPr lang="en-US"/>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3EC45DDD-D532-47EF-9D72-912961EEF982}" type="slidenum">
              <a:rPr lang="en-US" smtClean="0"/>
              <a:t>‹#›</a:t>
            </a:fld>
            <a:endParaRPr lang="en-US"/>
          </a:p>
        </p:txBody>
      </p:sp>
    </p:spTree>
    <p:extLst>
      <p:ext uri="{BB962C8B-B14F-4D97-AF65-F5344CB8AC3E}">
        <p14:creationId xmlns:p14="http://schemas.microsoft.com/office/powerpoint/2010/main" val="1133243401"/>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C</a:t>
            </a:r>
            <a:r>
              <a:rPr lang="en-US" dirty="0" smtClean="0"/>
              <a:t>apital One Hacking</a:t>
            </a:r>
            <a:endParaRPr lang="en-US" dirty="0"/>
          </a:p>
        </p:txBody>
      </p:sp>
      <p:sp>
        <p:nvSpPr>
          <p:cNvPr id="3" name="Subtitle 2"/>
          <p:cNvSpPr>
            <a:spLocks noGrp="1"/>
          </p:cNvSpPr>
          <p:nvPr>
            <p:ph type="subTitle" idx="1"/>
          </p:nvPr>
        </p:nvSpPr>
        <p:spPr/>
        <p:txBody>
          <a:bodyPr/>
          <a:lstStyle/>
          <a:p>
            <a:r>
              <a:rPr lang="en-US" cap="none" dirty="0" smtClean="0"/>
              <a:t>Student Name</a:t>
            </a:r>
          </a:p>
          <a:p>
            <a:r>
              <a:rPr lang="en-US" cap="none" dirty="0" smtClean="0"/>
              <a:t>Institution Affiliation</a:t>
            </a:r>
            <a:endParaRPr lang="en-US" cap="none" dirty="0"/>
          </a:p>
        </p:txBody>
      </p:sp>
    </p:spTree>
    <p:extLst>
      <p:ext uri="{BB962C8B-B14F-4D97-AF65-F5344CB8AC3E}">
        <p14:creationId xmlns:p14="http://schemas.microsoft.com/office/powerpoint/2010/main" val="22982191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a:t>
            </a:r>
            <a:r>
              <a:rPr lang="en-US" dirty="0" smtClean="0"/>
              <a:t>ntroduction</a:t>
            </a:r>
            <a:endParaRPr lang="en-US" dirty="0"/>
          </a:p>
        </p:txBody>
      </p:sp>
      <p:sp>
        <p:nvSpPr>
          <p:cNvPr id="3" name="Content Placeholder 2"/>
          <p:cNvSpPr>
            <a:spLocks noGrp="1"/>
          </p:cNvSpPr>
          <p:nvPr>
            <p:ph idx="1"/>
          </p:nvPr>
        </p:nvSpPr>
        <p:spPr>
          <a:xfrm>
            <a:off x="1103313" y="2052918"/>
            <a:ext cx="4340884" cy="4195481"/>
          </a:xfrm>
        </p:spPr>
        <p:txBody>
          <a:bodyPr>
            <a:normAutofit/>
          </a:bodyPr>
          <a:lstStyle/>
          <a:p>
            <a:r>
              <a:rPr lang="en-US" sz="2400" dirty="0" smtClean="0"/>
              <a:t>Most Cybercriminals target financial service industries</a:t>
            </a:r>
          </a:p>
          <a:p>
            <a:r>
              <a:rPr lang="en-US" sz="2400" dirty="0" smtClean="0"/>
              <a:t>Financial institutions have large useful data sets.</a:t>
            </a:r>
          </a:p>
          <a:p>
            <a:r>
              <a:rPr lang="en-US" sz="2400" dirty="0" smtClean="0"/>
              <a:t>The cloud storage of customer data is questionable in financial institutions</a:t>
            </a:r>
          </a:p>
          <a:p>
            <a:endParaRPr lang="en-US" sz="2400" dirty="0"/>
          </a:p>
        </p:txBody>
      </p:sp>
      <p:pic>
        <p:nvPicPr>
          <p:cNvPr id="4" name="Picture 3"/>
          <p:cNvPicPr>
            <a:picLocks noChangeAspect="1"/>
          </p:cNvPicPr>
          <p:nvPr/>
        </p:nvPicPr>
        <p:blipFill>
          <a:blip r:embed="rId3"/>
          <a:stretch>
            <a:fillRect/>
          </a:stretch>
        </p:blipFill>
        <p:spPr>
          <a:xfrm>
            <a:off x="5444197" y="2052917"/>
            <a:ext cx="4574638" cy="4195481"/>
          </a:xfrm>
          <a:prstGeom prst="rect">
            <a:avLst/>
          </a:prstGeom>
        </p:spPr>
      </p:pic>
    </p:spTree>
    <p:extLst>
      <p:ext uri="{BB962C8B-B14F-4D97-AF65-F5344CB8AC3E}">
        <p14:creationId xmlns:p14="http://schemas.microsoft.com/office/powerpoint/2010/main" val="9841898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Capital One was Hacked</a:t>
            </a:r>
            <a:endParaRPr lang="en-US" dirty="0"/>
          </a:p>
        </p:txBody>
      </p:sp>
      <p:sp>
        <p:nvSpPr>
          <p:cNvPr id="3" name="Content Placeholder 2"/>
          <p:cNvSpPr>
            <a:spLocks noGrp="1"/>
          </p:cNvSpPr>
          <p:nvPr>
            <p:ph idx="1"/>
          </p:nvPr>
        </p:nvSpPr>
        <p:spPr>
          <a:xfrm>
            <a:off x="1103313" y="2052918"/>
            <a:ext cx="4762916" cy="4195481"/>
          </a:xfrm>
        </p:spPr>
        <p:txBody>
          <a:bodyPr>
            <a:normAutofit/>
          </a:bodyPr>
          <a:lstStyle/>
          <a:p>
            <a:r>
              <a:rPr lang="en-US" sz="2400" dirty="0" smtClean="0"/>
              <a:t>Cloud services were unhelpful to protect data compromising</a:t>
            </a:r>
          </a:p>
          <a:p>
            <a:r>
              <a:rPr lang="en-US" sz="2400" dirty="0" smtClean="0"/>
              <a:t>Hacker broke through a misconfigured Capital One Firewall.</a:t>
            </a:r>
          </a:p>
          <a:p>
            <a:r>
              <a:rPr lang="en-US" sz="2400" dirty="0" smtClean="0"/>
              <a:t>Server was easily accessible where customer data was stored.</a:t>
            </a:r>
            <a:endParaRPr lang="en-US" sz="2400" dirty="0"/>
          </a:p>
        </p:txBody>
      </p:sp>
      <p:pic>
        <p:nvPicPr>
          <p:cNvPr id="4" name="Picture 3"/>
          <p:cNvPicPr>
            <a:picLocks noChangeAspect="1"/>
          </p:cNvPicPr>
          <p:nvPr/>
        </p:nvPicPr>
        <p:blipFill>
          <a:blip r:embed="rId3"/>
          <a:stretch>
            <a:fillRect/>
          </a:stretch>
        </p:blipFill>
        <p:spPr>
          <a:xfrm>
            <a:off x="5866229" y="2052918"/>
            <a:ext cx="4268079" cy="4171950"/>
          </a:xfrm>
          <a:prstGeom prst="rect">
            <a:avLst/>
          </a:prstGeom>
        </p:spPr>
      </p:pic>
    </p:spTree>
    <p:extLst>
      <p:ext uri="{BB962C8B-B14F-4D97-AF65-F5344CB8AC3E}">
        <p14:creationId xmlns:p14="http://schemas.microsoft.com/office/powerpoint/2010/main" val="36348378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was Compromised</a:t>
            </a:r>
            <a:endParaRPr lang="en-US" dirty="0"/>
          </a:p>
        </p:txBody>
      </p:sp>
      <p:sp>
        <p:nvSpPr>
          <p:cNvPr id="3" name="Content Placeholder 2"/>
          <p:cNvSpPr>
            <a:spLocks noGrp="1"/>
          </p:cNvSpPr>
          <p:nvPr>
            <p:ph idx="1"/>
          </p:nvPr>
        </p:nvSpPr>
        <p:spPr>
          <a:xfrm>
            <a:off x="1103313" y="2052918"/>
            <a:ext cx="4594102" cy="4195481"/>
          </a:xfrm>
        </p:spPr>
        <p:txBody>
          <a:bodyPr>
            <a:normAutofit/>
          </a:bodyPr>
          <a:lstStyle/>
          <a:p>
            <a:r>
              <a:rPr lang="en-US" sz="2400" dirty="0" smtClean="0"/>
              <a:t>Roughly 100 million credit card applications.</a:t>
            </a:r>
          </a:p>
          <a:p>
            <a:r>
              <a:rPr lang="en-US" sz="2400" dirty="0" smtClean="0"/>
              <a:t>140,000 social security numbers</a:t>
            </a:r>
          </a:p>
          <a:p>
            <a:r>
              <a:rPr lang="en-US" sz="2400" dirty="0" smtClean="0"/>
              <a:t>80,000 bank account numbers.</a:t>
            </a:r>
            <a:endParaRPr lang="en-US" sz="2400" dirty="0"/>
          </a:p>
        </p:txBody>
      </p:sp>
      <p:pic>
        <p:nvPicPr>
          <p:cNvPr id="5" name="Picture 4"/>
          <p:cNvPicPr>
            <a:picLocks noChangeAspect="1"/>
          </p:cNvPicPr>
          <p:nvPr/>
        </p:nvPicPr>
        <p:blipFill>
          <a:blip r:embed="rId3"/>
          <a:stretch>
            <a:fillRect/>
          </a:stretch>
        </p:blipFill>
        <p:spPr>
          <a:xfrm>
            <a:off x="5697414" y="2052918"/>
            <a:ext cx="4353419" cy="4195481"/>
          </a:xfrm>
          <a:prstGeom prst="rect">
            <a:avLst/>
          </a:prstGeom>
        </p:spPr>
      </p:pic>
    </p:spTree>
    <p:extLst>
      <p:ext uri="{BB962C8B-B14F-4D97-AF65-F5344CB8AC3E}">
        <p14:creationId xmlns:p14="http://schemas.microsoft.com/office/powerpoint/2010/main" val="6149165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Personal Data Exposed to the Hacker</a:t>
            </a:r>
            <a:endParaRPr lang="en-US" dirty="0"/>
          </a:p>
        </p:txBody>
      </p:sp>
      <p:sp>
        <p:nvSpPr>
          <p:cNvPr id="3" name="Content Placeholder 2"/>
          <p:cNvSpPr>
            <a:spLocks noGrp="1"/>
          </p:cNvSpPr>
          <p:nvPr>
            <p:ph idx="1"/>
          </p:nvPr>
        </p:nvSpPr>
        <p:spPr>
          <a:xfrm>
            <a:off x="1103312" y="2052918"/>
            <a:ext cx="4461465" cy="4195481"/>
          </a:xfrm>
        </p:spPr>
        <p:txBody>
          <a:bodyPr>
            <a:normAutofit/>
          </a:bodyPr>
          <a:lstStyle/>
          <a:p>
            <a:r>
              <a:rPr lang="en-US" sz="2400" dirty="0" smtClean="0"/>
              <a:t>Names</a:t>
            </a:r>
          </a:p>
          <a:p>
            <a:r>
              <a:rPr lang="en-US" sz="2400" dirty="0" smtClean="0"/>
              <a:t>Addressees</a:t>
            </a:r>
          </a:p>
          <a:p>
            <a:r>
              <a:rPr lang="en-US" sz="2400" dirty="0" smtClean="0"/>
              <a:t>Date of birth</a:t>
            </a:r>
          </a:p>
          <a:p>
            <a:r>
              <a:rPr lang="en-US" sz="2400" dirty="0" smtClean="0"/>
              <a:t>Credit scores</a:t>
            </a:r>
          </a:p>
          <a:p>
            <a:r>
              <a:rPr lang="en-US" sz="2400" dirty="0" smtClean="0"/>
              <a:t>Transaction data</a:t>
            </a:r>
          </a:p>
          <a:p>
            <a:r>
              <a:rPr lang="en-US" sz="2400" dirty="0" smtClean="0"/>
              <a:t>Social Security numbers</a:t>
            </a:r>
          </a:p>
          <a:p>
            <a:r>
              <a:rPr lang="en-US" sz="2400" dirty="0" smtClean="0"/>
              <a:t>Linked bank account numbers</a:t>
            </a:r>
            <a:endParaRPr lang="en-US" sz="2400" dirty="0"/>
          </a:p>
        </p:txBody>
      </p:sp>
      <p:pic>
        <p:nvPicPr>
          <p:cNvPr id="4" name="Picture 3"/>
          <p:cNvPicPr>
            <a:picLocks noChangeAspect="1"/>
          </p:cNvPicPr>
          <p:nvPr/>
        </p:nvPicPr>
        <p:blipFill>
          <a:blip r:embed="rId3"/>
          <a:stretch>
            <a:fillRect/>
          </a:stretch>
        </p:blipFill>
        <p:spPr>
          <a:xfrm>
            <a:off x="5564777" y="1853247"/>
            <a:ext cx="5590903" cy="4395151"/>
          </a:xfrm>
          <a:prstGeom prst="rect">
            <a:avLst/>
          </a:prstGeom>
        </p:spPr>
      </p:pic>
    </p:spTree>
    <p:extLst>
      <p:ext uri="{BB962C8B-B14F-4D97-AF65-F5344CB8AC3E}">
        <p14:creationId xmlns:p14="http://schemas.microsoft.com/office/powerpoint/2010/main" val="7289700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 Affected</a:t>
            </a:r>
            <a:endParaRPr lang="en-US" dirty="0"/>
          </a:p>
        </p:txBody>
      </p:sp>
      <p:sp>
        <p:nvSpPr>
          <p:cNvPr id="3" name="Content Placeholder 2"/>
          <p:cNvSpPr>
            <a:spLocks noGrp="1"/>
          </p:cNvSpPr>
          <p:nvPr>
            <p:ph idx="1"/>
          </p:nvPr>
        </p:nvSpPr>
        <p:spPr>
          <a:xfrm>
            <a:off x="1103312" y="2052918"/>
            <a:ext cx="4827225" cy="4195481"/>
          </a:xfrm>
        </p:spPr>
        <p:txBody>
          <a:bodyPr>
            <a:normAutofit/>
          </a:bodyPr>
          <a:lstStyle/>
          <a:p>
            <a:r>
              <a:rPr lang="en-US" sz="2400" dirty="0" smtClean="0"/>
              <a:t>Credit card applications from 2005 to early 2019 from customers.</a:t>
            </a:r>
          </a:p>
        </p:txBody>
      </p:sp>
      <p:pic>
        <p:nvPicPr>
          <p:cNvPr id="4" name="Picture 3"/>
          <p:cNvPicPr>
            <a:picLocks noChangeAspect="1"/>
          </p:cNvPicPr>
          <p:nvPr/>
        </p:nvPicPr>
        <p:blipFill>
          <a:blip r:embed="rId3"/>
          <a:stretch>
            <a:fillRect/>
          </a:stretch>
        </p:blipFill>
        <p:spPr>
          <a:xfrm>
            <a:off x="5930537" y="2052918"/>
            <a:ext cx="4732192" cy="4195481"/>
          </a:xfrm>
          <a:prstGeom prst="rect">
            <a:avLst/>
          </a:prstGeom>
        </p:spPr>
      </p:pic>
    </p:spTree>
    <p:extLst>
      <p:ext uri="{BB962C8B-B14F-4D97-AF65-F5344CB8AC3E}">
        <p14:creationId xmlns:p14="http://schemas.microsoft.com/office/powerpoint/2010/main" val="13028508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When Hacking was Noticed </a:t>
            </a:r>
            <a:endParaRPr lang="en-US" dirty="0"/>
          </a:p>
        </p:txBody>
      </p:sp>
      <p:sp>
        <p:nvSpPr>
          <p:cNvPr id="3" name="Content Placeholder 2"/>
          <p:cNvSpPr>
            <a:spLocks noGrp="1"/>
          </p:cNvSpPr>
          <p:nvPr>
            <p:ph idx="1"/>
          </p:nvPr>
        </p:nvSpPr>
        <p:spPr>
          <a:xfrm>
            <a:off x="1103313" y="2052918"/>
            <a:ext cx="3860574" cy="4195481"/>
          </a:xfrm>
        </p:spPr>
        <p:txBody>
          <a:bodyPr>
            <a:normAutofit/>
          </a:bodyPr>
          <a:lstStyle/>
          <a:p>
            <a:r>
              <a:rPr lang="en-US" sz="2400" dirty="0" smtClean="0"/>
              <a:t>July 2019</a:t>
            </a:r>
            <a:endParaRPr lang="en-US" sz="2400" dirty="0"/>
          </a:p>
        </p:txBody>
      </p:sp>
      <p:pic>
        <p:nvPicPr>
          <p:cNvPr id="4" name="Picture 3"/>
          <p:cNvPicPr>
            <a:picLocks noChangeAspect="1"/>
          </p:cNvPicPr>
          <p:nvPr/>
        </p:nvPicPr>
        <p:blipFill>
          <a:blip r:embed="rId3"/>
          <a:stretch>
            <a:fillRect/>
          </a:stretch>
        </p:blipFill>
        <p:spPr>
          <a:xfrm>
            <a:off x="4963887" y="1853248"/>
            <a:ext cx="4856388" cy="4395151"/>
          </a:xfrm>
          <a:prstGeom prst="rect">
            <a:avLst/>
          </a:prstGeom>
        </p:spPr>
      </p:pic>
    </p:spTree>
    <p:extLst>
      <p:ext uri="{BB962C8B-B14F-4D97-AF65-F5344CB8AC3E}">
        <p14:creationId xmlns:p14="http://schemas.microsoft.com/office/powerpoint/2010/main" val="3968323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Alert About the Incoming Breach</a:t>
            </a:r>
            <a:endParaRPr lang="en-US" dirty="0"/>
          </a:p>
        </p:txBody>
      </p:sp>
      <p:sp>
        <p:nvSpPr>
          <p:cNvPr id="3" name="Content Placeholder 2"/>
          <p:cNvSpPr>
            <a:spLocks noGrp="1"/>
          </p:cNvSpPr>
          <p:nvPr>
            <p:ph idx="1"/>
          </p:nvPr>
        </p:nvSpPr>
        <p:spPr>
          <a:xfrm>
            <a:off x="1103313" y="2052918"/>
            <a:ext cx="4172072" cy="4195481"/>
          </a:xfrm>
        </p:spPr>
        <p:txBody>
          <a:bodyPr>
            <a:normAutofit/>
          </a:bodyPr>
          <a:lstStyle/>
          <a:p>
            <a:r>
              <a:rPr lang="en-US" sz="2400" dirty="0" smtClean="0"/>
              <a:t>Email Suggesting leaked data</a:t>
            </a:r>
            <a:endParaRPr lang="en-US" sz="2400" dirty="0"/>
          </a:p>
        </p:txBody>
      </p:sp>
      <p:pic>
        <p:nvPicPr>
          <p:cNvPr id="4" name="Picture 3"/>
          <p:cNvPicPr>
            <a:picLocks noChangeAspect="1"/>
          </p:cNvPicPr>
          <p:nvPr/>
        </p:nvPicPr>
        <p:blipFill>
          <a:blip r:embed="rId3"/>
          <a:stretch>
            <a:fillRect/>
          </a:stretch>
        </p:blipFill>
        <p:spPr>
          <a:xfrm>
            <a:off x="5275385" y="1853248"/>
            <a:ext cx="4535365" cy="4171950"/>
          </a:xfrm>
          <a:prstGeom prst="rect">
            <a:avLst/>
          </a:prstGeom>
        </p:spPr>
      </p:pic>
    </p:spTree>
    <p:extLst>
      <p:ext uri="{BB962C8B-B14F-4D97-AF65-F5344CB8AC3E}">
        <p14:creationId xmlns:p14="http://schemas.microsoft.com/office/powerpoint/2010/main" val="5687476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Capital One is doing about the Hack</a:t>
            </a:r>
            <a:endParaRPr lang="en-US" dirty="0"/>
          </a:p>
        </p:txBody>
      </p:sp>
      <p:sp>
        <p:nvSpPr>
          <p:cNvPr id="3" name="Content Placeholder 2"/>
          <p:cNvSpPr>
            <a:spLocks noGrp="1"/>
          </p:cNvSpPr>
          <p:nvPr>
            <p:ph idx="1"/>
          </p:nvPr>
        </p:nvSpPr>
        <p:spPr>
          <a:xfrm>
            <a:off x="1103313" y="2052918"/>
            <a:ext cx="5088482" cy="4195481"/>
          </a:xfrm>
        </p:spPr>
        <p:txBody>
          <a:bodyPr>
            <a:normAutofit/>
          </a:bodyPr>
          <a:lstStyle/>
          <a:p>
            <a:r>
              <a:rPr lang="en-US" sz="2400" dirty="0" smtClean="0"/>
              <a:t>Fixed the exploit used by hacker</a:t>
            </a:r>
          </a:p>
          <a:p>
            <a:r>
              <a:rPr lang="en-US" sz="2400" dirty="0" smtClean="0"/>
              <a:t>Worked closely with federal law enforcement on the breach</a:t>
            </a:r>
          </a:p>
          <a:p>
            <a:r>
              <a:rPr lang="en-US" sz="2400" dirty="0" smtClean="0"/>
              <a:t>Reach out to affected customers</a:t>
            </a:r>
          </a:p>
          <a:p>
            <a:r>
              <a:rPr lang="en-US" sz="2400" dirty="0" smtClean="0"/>
              <a:t>Identity protection of affected customers </a:t>
            </a:r>
            <a:endParaRPr lang="en-US" sz="2400" dirty="0"/>
          </a:p>
        </p:txBody>
      </p:sp>
      <p:pic>
        <p:nvPicPr>
          <p:cNvPr id="4" name="Picture 3"/>
          <p:cNvPicPr>
            <a:picLocks noChangeAspect="1"/>
          </p:cNvPicPr>
          <p:nvPr/>
        </p:nvPicPr>
        <p:blipFill rotWithShape="1">
          <a:blip r:embed="rId3"/>
          <a:srcRect l="3009" t="-1286" r="-3009" b="25404"/>
          <a:stretch/>
        </p:blipFill>
        <p:spPr>
          <a:xfrm>
            <a:off x="6191795" y="2052918"/>
            <a:ext cx="4851343" cy="4195481"/>
          </a:xfrm>
          <a:prstGeom prst="rect">
            <a:avLst/>
          </a:prstGeom>
        </p:spPr>
      </p:pic>
    </p:spTree>
    <p:extLst>
      <p:ext uri="{BB962C8B-B14F-4D97-AF65-F5344CB8AC3E}">
        <p14:creationId xmlns:p14="http://schemas.microsoft.com/office/powerpoint/2010/main" val="22664495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Capital One Breach Could have been Prevented</a:t>
            </a:r>
            <a:endParaRPr lang="en-US" dirty="0"/>
          </a:p>
        </p:txBody>
      </p:sp>
      <p:sp>
        <p:nvSpPr>
          <p:cNvPr id="3" name="Content Placeholder 2"/>
          <p:cNvSpPr>
            <a:spLocks noGrp="1"/>
          </p:cNvSpPr>
          <p:nvPr>
            <p:ph idx="1"/>
          </p:nvPr>
        </p:nvSpPr>
        <p:spPr>
          <a:xfrm>
            <a:off x="1103313" y="2052918"/>
            <a:ext cx="5199013" cy="4195481"/>
          </a:xfrm>
        </p:spPr>
        <p:txBody>
          <a:bodyPr>
            <a:normAutofit/>
          </a:bodyPr>
          <a:lstStyle/>
          <a:p>
            <a:r>
              <a:rPr lang="en-US" sz="2400" dirty="0" smtClean="0"/>
              <a:t>Knowing the Bank Insfrastructure</a:t>
            </a:r>
          </a:p>
          <a:p>
            <a:r>
              <a:rPr lang="en-US" sz="2400" dirty="0" smtClean="0"/>
              <a:t>Application of least Privilege model principle</a:t>
            </a:r>
          </a:p>
          <a:p>
            <a:r>
              <a:rPr lang="en-US" sz="2400" dirty="0" smtClean="0"/>
              <a:t>Separation of resources</a:t>
            </a:r>
            <a:endParaRPr lang="en-US" sz="2400" dirty="0"/>
          </a:p>
        </p:txBody>
      </p:sp>
      <p:pic>
        <p:nvPicPr>
          <p:cNvPr id="4" name="Picture 3"/>
          <p:cNvPicPr>
            <a:picLocks noChangeAspect="1"/>
          </p:cNvPicPr>
          <p:nvPr/>
        </p:nvPicPr>
        <p:blipFill>
          <a:blip r:embed="rId3"/>
          <a:stretch>
            <a:fillRect/>
          </a:stretch>
        </p:blipFill>
        <p:spPr>
          <a:xfrm>
            <a:off x="6302326" y="1853247"/>
            <a:ext cx="4811151" cy="4395151"/>
          </a:xfrm>
          <a:prstGeom prst="rect">
            <a:avLst/>
          </a:prstGeom>
        </p:spPr>
      </p:pic>
    </p:spTree>
    <p:extLst>
      <p:ext uri="{BB962C8B-B14F-4D97-AF65-F5344CB8AC3E}">
        <p14:creationId xmlns:p14="http://schemas.microsoft.com/office/powerpoint/2010/main" val="856637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Capital One Breach Could have been Prevented </a:t>
            </a:r>
            <a:r>
              <a:rPr lang="en-US" dirty="0"/>
              <a:t>Cont'd </a:t>
            </a:r>
          </a:p>
        </p:txBody>
      </p:sp>
      <p:sp>
        <p:nvSpPr>
          <p:cNvPr id="3" name="Content Placeholder 2"/>
          <p:cNvSpPr>
            <a:spLocks noGrp="1"/>
          </p:cNvSpPr>
          <p:nvPr>
            <p:ph idx="1"/>
          </p:nvPr>
        </p:nvSpPr>
        <p:spPr>
          <a:xfrm>
            <a:off x="1103312" y="2052918"/>
            <a:ext cx="3792245" cy="4195481"/>
          </a:xfrm>
        </p:spPr>
        <p:txBody>
          <a:bodyPr>
            <a:normAutofit/>
          </a:bodyPr>
          <a:lstStyle/>
          <a:p>
            <a:r>
              <a:rPr lang="en-US" sz="2400" dirty="0" smtClean="0"/>
              <a:t>Manage all entities in the bank</a:t>
            </a:r>
          </a:p>
          <a:p>
            <a:r>
              <a:rPr lang="en-US" sz="2400" dirty="0" smtClean="0"/>
              <a:t>Keep infrastructure up to date</a:t>
            </a:r>
            <a:endParaRPr lang="en-US" sz="2400" dirty="0"/>
          </a:p>
        </p:txBody>
      </p:sp>
      <p:pic>
        <p:nvPicPr>
          <p:cNvPr id="4" name="Picture 3"/>
          <p:cNvPicPr>
            <a:picLocks noChangeAspect="1"/>
          </p:cNvPicPr>
          <p:nvPr/>
        </p:nvPicPr>
        <p:blipFill>
          <a:blip r:embed="rId3"/>
          <a:stretch>
            <a:fillRect/>
          </a:stretch>
        </p:blipFill>
        <p:spPr>
          <a:xfrm>
            <a:off x="4895557" y="2052917"/>
            <a:ext cx="4762500" cy="4195481"/>
          </a:xfrm>
          <a:prstGeom prst="rect">
            <a:avLst/>
          </a:prstGeom>
        </p:spPr>
      </p:pic>
    </p:spTree>
    <p:extLst>
      <p:ext uri="{BB962C8B-B14F-4D97-AF65-F5344CB8AC3E}">
        <p14:creationId xmlns:p14="http://schemas.microsoft.com/office/powerpoint/2010/main" val="24208191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idx="1"/>
          </p:nvPr>
        </p:nvSpPr>
        <p:spPr/>
        <p:txBody>
          <a:bodyPr/>
          <a:lstStyle/>
          <a:p>
            <a:r>
              <a:rPr lang="en-US" dirty="0" err="1" smtClean="0"/>
              <a:t>Goodsitt</a:t>
            </a:r>
            <a:r>
              <a:rPr lang="en-US" dirty="0" smtClean="0"/>
              <a:t>, J. E., Walters, A. G., Abad, F. A. T., </a:t>
            </a:r>
            <a:r>
              <a:rPr lang="en-US" dirty="0" err="1" smtClean="0"/>
              <a:t>Farivar</a:t>
            </a:r>
            <a:r>
              <a:rPr lang="en-US" dirty="0" smtClean="0"/>
              <a:t>, R., Truong, A., Pham, V., ... &amp; Taylor, K. (2019). </a:t>
            </a:r>
            <a:r>
              <a:rPr lang="en-US" i="1" dirty="0" smtClean="0"/>
              <a:t>U.S. Patent No. 10,263,996</a:t>
            </a:r>
            <a:r>
              <a:rPr lang="en-US" dirty="0" smtClean="0"/>
              <a:t>. Washington, DC: U.S. Patent and Trademark Office.</a:t>
            </a:r>
          </a:p>
          <a:p>
            <a:r>
              <a:rPr lang="en-US" dirty="0" smtClean="0"/>
              <a:t>Lu, J. (2019). Assessing The Cost, Legal Fallout Of Capital One Data Breach. </a:t>
            </a:r>
            <a:r>
              <a:rPr lang="en-US" i="1" dirty="0" smtClean="0"/>
              <a:t>Legal Fallout Of Capital One Data Breach (August 15, 2019)</a:t>
            </a:r>
            <a:r>
              <a:rPr lang="en-US" dirty="0" smtClean="0"/>
              <a:t>.</a:t>
            </a:r>
          </a:p>
          <a:p>
            <a:r>
              <a:rPr lang="en-US" dirty="0" smtClean="0"/>
              <a:t>Schuler, D. (2019). A hacking atlas: holistic hacking in the urban theater. In </a:t>
            </a:r>
            <a:r>
              <a:rPr lang="en-US" i="1" dirty="0" smtClean="0"/>
              <a:t>The </a:t>
            </a:r>
            <a:r>
              <a:rPr lang="en-US" i="1" dirty="0" err="1" smtClean="0"/>
              <a:t>Hackable</a:t>
            </a:r>
            <a:r>
              <a:rPr lang="en-US" i="1" dirty="0" smtClean="0"/>
              <a:t> City</a:t>
            </a:r>
            <a:r>
              <a:rPr lang="en-US" dirty="0" smtClean="0"/>
              <a:t> (pp. 261-282). Springer, Singapore.</a:t>
            </a:r>
          </a:p>
          <a:p>
            <a:endParaRPr lang="en-US" dirty="0"/>
          </a:p>
        </p:txBody>
      </p:sp>
    </p:spTree>
    <p:extLst>
      <p:ext uri="{BB962C8B-B14F-4D97-AF65-F5344CB8AC3E}">
        <p14:creationId xmlns:p14="http://schemas.microsoft.com/office/powerpoint/2010/main" val="67520434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123</TotalTime>
  <Words>1013</Words>
  <Application>Microsoft Office PowerPoint</Application>
  <PresentationFormat>Widescreen</PresentationFormat>
  <Paragraphs>66</Paragraphs>
  <Slides>12</Slides>
  <Notes>11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Calibri</vt:lpstr>
      <vt:lpstr>Century Gothic</vt:lpstr>
      <vt:lpstr>Wingdings 3</vt:lpstr>
      <vt:lpstr>Ion</vt:lpstr>
      <vt:lpstr>Capital One Hacking</vt:lpstr>
      <vt:lpstr>Introduction</vt:lpstr>
      <vt:lpstr>How Capital One was Hacked</vt:lpstr>
      <vt:lpstr>What was Compromised</vt:lpstr>
      <vt:lpstr>Personal Data Exposed to the Hacker</vt:lpstr>
      <vt:lpstr>Data Affected</vt:lpstr>
      <vt:lpstr>When Hacking was Noticed </vt:lpstr>
      <vt:lpstr>Alert About the Incoming Breach</vt:lpstr>
      <vt:lpstr>What Capital One is doing about the Hack</vt:lpstr>
      <vt:lpstr>How Capital One Breach Could have been Prevented</vt:lpstr>
      <vt:lpstr>How Capital One Breach Could have been Prevented Cont'd </vt:lpstr>
      <vt:lpstr>References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Capital One Hacking</dc:title>
  <dc:creator>user</dc:creator>
  <cp:lastModifiedBy>user</cp:lastModifiedBy>
  <cp:revision>14</cp:revision>
  <dcterms:created xsi:type="dcterms:W3CDTF">2020-02-18T02:15:22Z</dcterms:created>
  <dcterms:modified xsi:type="dcterms:W3CDTF">2020-02-18T04:18:25Z</dcterms:modified>
</cp:coreProperties>
</file>